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4" r:id="rId4"/>
    <p:sldId id="259" r:id="rId5"/>
    <p:sldId id="278" r:id="rId6"/>
    <p:sldId id="277" r:id="rId7"/>
    <p:sldId id="262" r:id="rId8"/>
    <p:sldId id="280" r:id="rId9"/>
    <p:sldId id="281" r:id="rId10"/>
    <p:sldId id="261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63" r:id="rId19"/>
    <p:sldId id="271" r:id="rId20"/>
    <p:sldId id="273" r:id="rId21"/>
    <p:sldId id="276" r:id="rId22"/>
    <p:sldId id="272" r:id="rId23"/>
    <p:sldId id="274" r:id="rId24"/>
    <p:sldId id="260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6316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18.03.2013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8DFB6-9038-F947-9FA1-8827A134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18.03.2013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755F7-59B4-0447-8069-70F947B3E7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18.03.2013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Bild 4" descr="ALR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1467" y="5973508"/>
            <a:ext cx="1481912" cy="654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BAA3AF-2596-7143-A631-44D734D2E9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2" name="Bild 4" descr="ALR_LOGO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01467" y="5973508"/>
            <a:ext cx="1481912" cy="654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nuel-bissen.de/mediapool/43/438359/data/lyrikband_1_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ubli.d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Skye</a:t>
            </a:r>
            <a:r>
              <a:rPr lang="de-DE" dirty="0" smtClean="0"/>
              <a:t>. Anatomie einer Eskalation in fünf Akten. </a:t>
            </a:r>
            <a:endParaRPr lang="de-DE" dirty="0"/>
          </a:p>
        </p:txBody>
      </p:sp>
      <p:pic>
        <p:nvPicPr>
          <p:cNvPr id="9" name="Bildplatzhalter 8" descr="SkyekleinesCover.pn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-56343" r="-56343"/>
          <a:stretch>
            <a:fillRect/>
          </a:stretch>
        </p:blipFill>
        <p:spPr>
          <a:xfrm rot="21068552">
            <a:off x="540986" y="611113"/>
            <a:ext cx="4279759" cy="3059160"/>
          </a:xfrm>
          <a:ln>
            <a:solidFill>
              <a:schemeClr val="bg1"/>
            </a:solidFill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 Romanprojekt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Fachspezifische Überlegungen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Kompetenzorientierter Rahmenlehrplan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Texte schreiben (Bericht, Personenbeschreibung, Dialoge ...)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Leseverstehen (Erzählform und Erzählperspektive, Ort und Zeit, Symbole, Motive ...)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Sprachgebrauch- und Sprachreflexion (Null-Fehler-Toleranz</a:t>
            </a:r>
            <a:r>
              <a:rPr lang="de-DE" dirty="0" smtClean="0"/>
              <a:t>)</a:t>
            </a:r>
          </a:p>
          <a:p>
            <a:pPr>
              <a:buFont typeface="Courier New"/>
              <a:buChar char="o"/>
            </a:pPr>
            <a:r>
              <a:rPr lang="de-DE" smtClean="0"/>
              <a:t>Differenzierung</a:t>
            </a:r>
            <a:endParaRPr lang="de-DE" smtClean="0"/>
          </a:p>
          <a:p>
            <a:pPr>
              <a:buFont typeface="Courier New"/>
              <a:buChar char="o"/>
            </a:pPr>
            <a:r>
              <a:rPr lang="de-DE" dirty="0" smtClean="0"/>
              <a:t>„Testlauf“: Gedichtprojekt (Juni 2010) </a:t>
            </a:r>
          </a:p>
          <a:p>
            <a:pPr>
              <a:buNone/>
            </a:pPr>
            <a:r>
              <a:rPr lang="de-DE" sz="1000" dirty="0" smtClean="0">
                <a:solidFill>
                  <a:schemeClr val="bg2"/>
                </a:solidFill>
                <a:hlinkClick r:id="rId2"/>
              </a:rPr>
              <a:t>http://www.manuel-bissen.de/mediapool/43/438359/data/lyrikband_1_.pdf</a:t>
            </a:r>
            <a:endParaRPr lang="de-DE" sz="10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de-DE" sz="1000" dirty="0" smtClean="0">
              <a:solidFill>
                <a:schemeClr val="bg2"/>
              </a:solidFill>
            </a:endParaRPr>
          </a:p>
          <a:p>
            <a:pPr>
              <a:buFont typeface="Courier New"/>
              <a:buChar char="o"/>
            </a:pPr>
            <a:endParaRPr lang="de-DE" sz="1000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2. Durchführung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 Wer?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Wann und wie?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Lektorat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Textformatierung und Cover</a:t>
            </a:r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042312">
            <a:off x="1964559" y="3564660"/>
            <a:ext cx="7324068" cy="1612607"/>
          </a:xfrm>
        </p:spPr>
        <p:txBody>
          <a:bodyPr/>
          <a:lstStyle/>
          <a:p>
            <a:r>
              <a:rPr lang="de-DE" dirty="0" smtClean="0"/>
              <a:t>Wer?</a:t>
            </a:r>
            <a:endParaRPr lang="de-DE" dirty="0"/>
          </a:p>
        </p:txBody>
      </p:sp>
      <p:pic>
        <p:nvPicPr>
          <p:cNvPr id="7" name="Bildplatzhalter 6" descr="6M1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54689" r="-54689"/>
          <a:stretch>
            <a:fillRect/>
          </a:stretch>
        </p:blipFill>
        <p:spPr>
          <a:xfrm rot="15660173">
            <a:off x="870767" y="1062805"/>
            <a:ext cx="5958835" cy="4487085"/>
          </a:xfrm>
          <a:ln>
            <a:solidFill>
              <a:schemeClr val="bg1"/>
            </a:solidFill>
          </a:ln>
        </p:spPr>
      </p:pic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>
          <a:xfrm rot="21060000">
            <a:off x="2550459" y="5190542"/>
            <a:ext cx="6400800" cy="9144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 6M1 (2010/2011)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25 Schüler</a:t>
            </a:r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 und wie?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18.1.2011-1.2.2011 </a:t>
            </a:r>
            <a:r>
              <a:rPr lang="de-DE" dirty="0" smtClean="0">
                <a:sym typeface="Wingdings"/>
              </a:rPr>
              <a:t> 2 Unterrichtswochen inkl. Tutorats- und </a:t>
            </a:r>
            <a:r>
              <a:rPr lang="de-DE" dirty="0" err="1" smtClean="0">
                <a:sym typeface="Wingdings"/>
              </a:rPr>
              <a:t>FOLA-Stunden</a:t>
            </a:r>
            <a:r>
              <a:rPr lang="de-DE" dirty="0" smtClean="0">
                <a:sym typeface="Wingdings"/>
              </a:rPr>
              <a:t>, Zusatzleistungen</a:t>
            </a:r>
            <a:endParaRPr lang="de-DE" dirty="0" smtClean="0"/>
          </a:p>
          <a:p>
            <a:pPr>
              <a:buFont typeface="Courier New"/>
              <a:buChar char="o"/>
            </a:pPr>
            <a:r>
              <a:rPr lang="de-DE" dirty="0" smtClean="0"/>
              <a:t>Masterplan: Ziel ca. 100 Seiten; 5 Kapitel, Personen, Orte, Zeit, Dramaturgie, Themen, Erzählperspektiven, Textsorten ...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5 Gruppen à 5 Schüler, pro Kapitel eine Gruppe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Arbeitsteilung: pro Schüler ca. 4 Seiten 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Lektorat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1. Problem: Vernetzung der einzelnen Schülerbeiträge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2. Problem: Stil und sprachliche Korrektheit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r>
              <a:rPr lang="de-DE" dirty="0" smtClean="0"/>
              <a:t>1. Lösung: Prolog  und Epilog, anonymer </a:t>
            </a:r>
            <a:r>
              <a:rPr lang="de-DE" dirty="0" err="1" smtClean="0"/>
              <a:t>auktorialer</a:t>
            </a:r>
            <a:r>
              <a:rPr lang="de-DE" dirty="0" smtClean="0"/>
              <a:t> Erzähler, ständige Perspektivwechsel </a:t>
            </a:r>
            <a:r>
              <a:rPr lang="de-DE" dirty="0" smtClean="0">
                <a:sym typeface="Wingdings"/>
              </a:rPr>
              <a:t> aus der Not eine Tugend machen!</a:t>
            </a:r>
            <a:endParaRPr lang="de-DE" dirty="0" smtClean="0"/>
          </a:p>
          <a:p>
            <a:pPr>
              <a:buFont typeface="Courier New"/>
              <a:buChar char="o"/>
            </a:pPr>
            <a:r>
              <a:rPr lang="de-DE" dirty="0" smtClean="0"/>
              <a:t> 2. Lösung: (zusätzliches) professionelles Lektorat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Textformatierung und Cover</a:t>
            </a:r>
            <a:endParaRPr lang="de-DE" dirty="0"/>
          </a:p>
        </p:txBody>
      </p:sp>
      <p:pic>
        <p:nvPicPr>
          <p:cNvPr id="6" name="Bildplatzhalter 5" descr="DSC_009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55628" b="-55628"/>
          <a:stretch>
            <a:fillRect/>
          </a:stretch>
        </p:blipFill>
        <p:spPr>
          <a:xfrm rot="21416935">
            <a:off x="338397" y="537005"/>
            <a:ext cx="3993026" cy="5609105"/>
          </a:xfrm>
          <a:ln>
            <a:solidFill>
              <a:schemeClr val="bg1"/>
            </a:solidFill>
          </a:ln>
        </p:spPr>
      </p:pic>
      <p:sp>
        <p:nvSpPr>
          <p:cNvPr id="5" name="Inhalts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 Professionelle Textformatierung anhand von LaTeX (</a:t>
            </a:r>
            <a:r>
              <a:rPr lang="de-DE" dirty="0" err="1" smtClean="0"/>
              <a:t>Dimitar</a:t>
            </a:r>
            <a:r>
              <a:rPr lang="de-DE" dirty="0" smtClean="0"/>
              <a:t> </a:t>
            </a:r>
            <a:r>
              <a:rPr lang="de-DE" dirty="0" err="1" smtClean="0"/>
              <a:t>Dinev</a:t>
            </a:r>
            <a:r>
              <a:rPr lang="de-DE" dirty="0" smtClean="0"/>
              <a:t>)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Wirkungsvolles Cover (</a:t>
            </a:r>
            <a:r>
              <a:rPr lang="de-DE" dirty="0" err="1" smtClean="0"/>
              <a:t>Carole</a:t>
            </a:r>
            <a:r>
              <a:rPr lang="de-DE" dirty="0" smtClean="0"/>
              <a:t> Modert)</a:t>
            </a:r>
          </a:p>
          <a:p>
            <a:pPr>
              <a:buNone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3. Aus- und Verwertung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 Druck und Vertrieb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Marketing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</a:t>
            </a:r>
            <a:r>
              <a:rPr lang="de-DE" dirty="0" err="1" smtClean="0"/>
              <a:t>Notengebung</a:t>
            </a:r>
            <a:endParaRPr lang="de-DE" dirty="0" smtClean="0"/>
          </a:p>
          <a:p>
            <a:pPr>
              <a:buFont typeface="Courier New"/>
              <a:buChar char="o"/>
            </a:pPr>
            <a:r>
              <a:rPr lang="de-DE" dirty="0" smtClean="0"/>
              <a:t> Nachfolgeprojekt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Druck und Vertrieb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!</a:t>
            </a:r>
            <a:endParaRPr lang="de-DE" dirty="0" smtClean="0">
              <a:hlinkClick r:id="rId2"/>
            </a:endParaRPr>
          </a:p>
          <a:p>
            <a:pPr>
              <a:buFont typeface="Courier New"/>
              <a:buChar char="o"/>
            </a:pPr>
            <a:r>
              <a:rPr lang="de-DE" dirty="0" smtClean="0">
                <a:hlinkClick r:id="rId2"/>
              </a:rPr>
              <a:t>www.epubli.de</a:t>
            </a:r>
            <a:endParaRPr lang="de-DE" dirty="0" smtClean="0"/>
          </a:p>
          <a:p>
            <a:pPr>
              <a:buFont typeface="Courier New"/>
              <a:buChar char="o"/>
            </a:pPr>
            <a:r>
              <a:rPr lang="de-DE" dirty="0" smtClean="0"/>
              <a:t>ISBN-Nummer</a:t>
            </a:r>
          </a:p>
          <a:p>
            <a:pPr>
              <a:buFont typeface="Courier New"/>
              <a:buChar char="o"/>
            </a:pPr>
            <a:r>
              <a:rPr lang="de-DE" dirty="0" err="1" smtClean="0"/>
              <a:t>Amazon</a:t>
            </a:r>
            <a:r>
              <a:rPr lang="de-DE" dirty="0" smtClean="0"/>
              <a:t> und Buchhandel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Produktion 7,51€,  Verkauf: 9,99€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Bildschirmfoto 2013-03-28 um 16.50.3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8589" b="-18589"/>
          <a:stretch>
            <a:fillRect/>
          </a:stretch>
        </p:blipFill>
        <p:spPr>
          <a:xfrm rot="21338992">
            <a:off x="773563" y="385310"/>
            <a:ext cx="7714608" cy="5953028"/>
          </a:xfrm>
          <a:ln>
            <a:solidFill>
              <a:schemeClr val="bg1"/>
            </a:solidFill>
          </a:ln>
        </p:spPr>
      </p:pic>
      <p:sp>
        <p:nvSpPr>
          <p:cNvPr id="5" name="Inhalts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Courier New"/>
              <a:buChar char="o"/>
            </a:pP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!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Tages- und Wochenzeitungen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RTL-Radio und RTL-Fernsehen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Bibliotheken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Mailverteiler, </a:t>
            </a:r>
            <a:r>
              <a:rPr lang="de-DE" dirty="0" err="1" smtClean="0"/>
              <a:t>Facebook</a:t>
            </a:r>
            <a:r>
              <a:rPr lang="de-DE" dirty="0" smtClean="0"/>
              <a:t>, Internetseite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Schulfeste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„Tue Gutes und rede darüber!“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600" dirty="0" smtClean="0"/>
              <a:t>Übersicht</a:t>
            </a:r>
            <a:endParaRPr lang="de-DE" sz="4600" dirty="0"/>
          </a:p>
        </p:txBody>
      </p:sp>
      <p:pic>
        <p:nvPicPr>
          <p:cNvPr id="11" name="Bildplatzhalter 10" descr="SkyekleinesCov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117" r="-4117"/>
          <a:stretch>
            <a:fillRect/>
          </a:stretch>
        </p:blipFill>
        <p:spPr>
          <a:xfrm rot="21416935">
            <a:off x="398735" y="1333382"/>
            <a:ext cx="3279736" cy="4607128"/>
          </a:xfrm>
          <a:ln>
            <a:solidFill>
              <a:schemeClr val="bg1"/>
            </a:solidFill>
          </a:ln>
        </p:spPr>
      </p:pic>
      <p:sp>
        <p:nvSpPr>
          <p:cNvPr id="5" name="Inhalts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0. Der Roman</a:t>
            </a:r>
          </a:p>
          <a:p>
            <a:pPr>
              <a:buNone/>
            </a:pPr>
            <a:r>
              <a:rPr lang="de-DE" sz="2400" dirty="0" smtClean="0"/>
              <a:t>1. Vorbereitung</a:t>
            </a:r>
          </a:p>
          <a:p>
            <a:pPr>
              <a:buNone/>
            </a:pPr>
            <a:r>
              <a:rPr lang="de-DE" sz="2400" dirty="0" smtClean="0"/>
              <a:t>2. Durchführung</a:t>
            </a:r>
          </a:p>
          <a:p>
            <a:pPr>
              <a:buNone/>
            </a:pPr>
            <a:r>
              <a:rPr lang="de-DE" sz="2400" dirty="0" smtClean="0"/>
              <a:t>3. Aus- und Verwertung</a:t>
            </a:r>
          </a:p>
          <a:p>
            <a:pPr>
              <a:buNone/>
            </a:pPr>
            <a:r>
              <a:rPr lang="de-DE" sz="2400" dirty="0" smtClean="0"/>
              <a:t>4. Zusammenfassung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wo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064" b="-3064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pic>
        <p:nvPicPr>
          <p:cNvPr id="18" name="Bildplatzhalter 9" descr="w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935">
            <a:off x="4659939" y="929679"/>
            <a:ext cx="4013601" cy="4730098"/>
          </a:xfrm>
          <a:prstGeom prst="roundRect">
            <a:avLst>
              <a:gd name="adj" fmla="val 7476"/>
            </a:avLst>
          </a:prstGeom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wo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21338992">
            <a:off x="4459865" y="997812"/>
            <a:ext cx="4020188" cy="3178754"/>
          </a:xfrm>
          <a:ln>
            <a:solidFill>
              <a:schemeClr val="bg1"/>
            </a:solidFill>
          </a:ln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paar unserer Leser</a:t>
            </a:r>
            <a:endParaRPr lang="de-DE" dirty="0"/>
          </a:p>
        </p:txBody>
      </p:sp>
      <p:pic>
        <p:nvPicPr>
          <p:cNvPr id="7" name="Bildplatzhalter 6" descr="henri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-53633" r="-53633"/>
          <a:stretch>
            <a:fillRect/>
          </a:stretch>
        </p:blipFill>
        <p:spPr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Notengebung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Komplexe Evaluationsprodukte bieten komplexe Evaluationsmöglichkeiten!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Evaluationsraster mit Schülern ausarbeiten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Einzelleistung, Gruppenleistung, Klassenleistung 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Nachfolgeprojekt</a:t>
            </a:r>
            <a:endParaRPr lang="de-DE" dirty="0"/>
          </a:p>
        </p:txBody>
      </p:sp>
      <p:pic>
        <p:nvPicPr>
          <p:cNvPr id="6" name="Bildplatzhalter 5" descr="Coverin-2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14" r="-314"/>
              <a:stretch>
                <a:fillRect/>
              </a:stretch>
            </p:blipFill>
          </mc:Choice>
          <mc:Fallback>
            <p:blipFill>
              <a:blip r:embed="rId3"/>
              <a:srcRect l="-314" r="-314"/>
              <a:stretch>
                <a:fillRect/>
              </a:stretch>
            </p:blipFill>
          </mc:Fallback>
        </mc:AlternateContent>
        <p:spPr>
          <a:xfrm rot="21416935">
            <a:off x="658610" y="542001"/>
            <a:ext cx="3402146" cy="5161202"/>
          </a:xfrm>
          <a:ln>
            <a:solidFill>
              <a:schemeClr val="bg1"/>
            </a:solidFill>
          </a:ln>
        </p:spPr>
      </p:pic>
      <p:sp>
        <p:nvSpPr>
          <p:cNvPr id="5" name="Inhalts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 Interpretationshilfe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Themen: </a:t>
            </a:r>
            <a:r>
              <a:rPr lang="de-DE" sz="1297" dirty="0" smtClean="0"/>
              <a:t>Entstehung, Inhaltsangabe, Kompositionsstruktur, Ort und Zeit, Themen, Symbole und Motive, Charakterisierung der Hauptfiguren, Sprache und Erzählstil, Interpretationsansätze, Themen und Aufgaben für den Unterricht, „Spezialthemen“, Stimmen zum Projekt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Wahrscheinlich weltweit einzigartig!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 Prämisse: Maximale Verwertung des einmal Vorhandenen</a:t>
            </a:r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pic>
        <p:nvPicPr>
          <p:cNvPr id="6" name="Bildplatzhalter 5" descr="SkyekleinesCov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117" r="-4117"/>
          <a:stretch>
            <a:fillRect/>
          </a:stretch>
        </p:blipFill>
        <p:spPr>
          <a:xfrm rot="21416935">
            <a:off x="460651" y="611951"/>
            <a:ext cx="3485825" cy="5202978"/>
          </a:xfrm>
          <a:ln>
            <a:solidFill>
              <a:schemeClr val="bg1"/>
            </a:solidFill>
          </a:ln>
        </p:spPr>
      </p:pic>
      <p:sp>
        <p:nvSpPr>
          <p:cNvPr id="5" name="Inhaltsplatzhalter 4"/>
          <p:cNvSpPr>
            <a:spLocks noGrp="1"/>
          </p:cNvSpPr>
          <p:nvPr>
            <p:ph type="body" sz="half" idx="2"/>
          </p:nvPr>
        </p:nvSpPr>
        <p:spPr>
          <a:xfrm>
            <a:off x="4477870" y="2547937"/>
            <a:ext cx="3951755" cy="407159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Selbstwirksamkeit!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Masterplan!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Schule ist dann am besten, wenn sie nicht nach Schule aussieht!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Anspruch!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Aufwand muss sich lohnen!</a:t>
            </a:r>
          </a:p>
          <a:p>
            <a:pPr marL="342900" indent="-342900"/>
            <a:endParaRPr lang="de-DE" dirty="0" smtClean="0"/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6" name="Bildplatzhalter 5" descr="SkyekleinesCover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56343" r="-56343"/>
          <a:stretch>
            <a:fillRect/>
          </a:stretch>
        </p:blipFill>
        <p:spPr>
          <a:xfrm rot="21068552">
            <a:off x="893964" y="571477"/>
            <a:ext cx="4260475" cy="3045376"/>
          </a:xfrm>
          <a:ln>
            <a:solidFill>
              <a:schemeClr val="bg1"/>
            </a:solidFill>
          </a:ln>
        </p:spPr>
      </p:pic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0. Der Roman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Lokaler Psycho-Thriller für Jugendliche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Protagonisten: </a:t>
            </a:r>
            <a:r>
              <a:rPr lang="de-DE" dirty="0" err="1" smtClean="0"/>
              <a:t>Skye</a:t>
            </a:r>
            <a:r>
              <a:rPr lang="de-DE" dirty="0" smtClean="0"/>
              <a:t>, Dave, Christina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Elemente: Psychologie, Liebe , Leidenschaft, Gewalt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Besonderheit: Ungewöhnliche Erzählstruktur mit zahlreichen Perspektivwechseln und einem überraschenden 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1. Vorbereitung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oder</a:t>
            </a:r>
          </a:p>
          <a:p>
            <a:r>
              <a:rPr lang="de-DE" dirty="0" smtClean="0"/>
              <a:t>Warum lohnt sich ein solches Projekt?</a:t>
            </a:r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lohnt sich ein solches Projekt?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Kompetenzlogik: authentischer Kontext, Vernetzung ...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Fächerperspektive: komplexe Evaluationsmöglichkeiten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Autoritativer Erziehungsstil: hohe Erwartungen, klare Regeln, intensive Kommunikation ... Humor!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Erziehung = Beziehung = Lernen (Neurobiologie)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Persönlichkeitsbildung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Klassendynamik, Motivation</a:t>
            </a:r>
          </a:p>
          <a:p>
            <a:pPr>
              <a:buFont typeface="Courier New"/>
              <a:buChar char="o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</a:t>
            </a:r>
            <a:r>
              <a:rPr lang="de-DE" dirty="0" err="1" smtClean="0"/>
              <a:t>Resilienzforschung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de-DE" dirty="0" smtClean="0"/>
              <a:t>Selbstwirksamkeit</a:t>
            </a:r>
          </a:p>
          <a:p>
            <a:pPr>
              <a:buFont typeface="Courier New"/>
              <a:buChar char="o"/>
            </a:pPr>
            <a:r>
              <a:rPr lang="de-DE" dirty="0" err="1" smtClean="0"/>
              <a:t>Sinnhaftigkeit</a:t>
            </a:r>
            <a:r>
              <a:rPr lang="de-DE" dirty="0" smtClean="0"/>
              <a:t>, Lebensplan und realistische Ziele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prinzipieller Optimismus, keine Opferrolle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mindestens eine stabile Bezugsperson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keine Überbehütung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795867"/>
            <a:ext cx="7716837" cy="1447800"/>
          </a:xfrm>
        </p:spPr>
        <p:txBody>
          <a:bodyPr/>
          <a:lstStyle/>
          <a:p>
            <a:r>
              <a:rPr lang="de-DE" dirty="0" smtClean="0"/>
              <a:t>Persönlichkeitsbildung (1)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2788" y="2362200"/>
            <a:ext cx="7716838" cy="33886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smtClean="0"/>
              <a:t>Personale Kompetenzen</a:t>
            </a:r>
            <a:r>
              <a:rPr lang="de-DE" dirty="0" smtClean="0"/>
              <a:t>: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Selbstwahrnehmung und Selbstbewusstsein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Selbstverantwortung und Selbststeuerung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Eigeninitiative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Flexibilität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Belastbarkeit und Durchhaltevermögen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795867"/>
            <a:ext cx="7716837" cy="1447800"/>
          </a:xfrm>
        </p:spPr>
        <p:txBody>
          <a:bodyPr/>
          <a:lstStyle/>
          <a:p>
            <a:r>
              <a:rPr lang="de-DE" dirty="0" smtClean="0"/>
              <a:t>Persönlichkeitsbildung (2)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2788" y="2362200"/>
            <a:ext cx="7716838" cy="33886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Sozialkompetenzen</a:t>
            </a:r>
            <a:r>
              <a:rPr lang="de-DE" dirty="0" smtClean="0"/>
              <a:t>: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Einfühlungsvermögen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Kommunikationsfähigkeit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Teamfähigkeit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Konfliktfähigkeit, Toleranz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795867"/>
            <a:ext cx="7716837" cy="1447800"/>
          </a:xfrm>
        </p:spPr>
        <p:txBody>
          <a:bodyPr/>
          <a:lstStyle/>
          <a:p>
            <a:r>
              <a:rPr lang="de-DE" dirty="0" smtClean="0"/>
              <a:t>Persönlichkeitsbildung (3)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2788" y="2362200"/>
            <a:ext cx="7716838" cy="33886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b="1" dirty="0" smtClean="0"/>
              <a:t>Methodenkompetenzen</a:t>
            </a:r>
            <a:r>
              <a:rPr lang="de-DE" dirty="0" smtClean="0"/>
              <a:t>: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Lernfähigkeit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Planungsfähigkeit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Organisationsfähigkeit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Problemlösungsfähigkeit 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Medienkompetenz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imm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Himm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Zephyros.thmx</Template>
  <TotalTime>0</TotalTime>
  <Words>607</Words>
  <Application>Microsoft Macintosh PowerPoint</Application>
  <PresentationFormat>Bildschirmpräsentation (4:3)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Himmel</vt:lpstr>
      <vt:lpstr> Skye. Anatomie einer Eskalation in fünf Akten. </vt:lpstr>
      <vt:lpstr>Übersicht</vt:lpstr>
      <vt:lpstr>0. Der Roman</vt:lpstr>
      <vt:lpstr>1. Vorbereitung</vt:lpstr>
      <vt:lpstr>Warum lohnt sich ein solches Projekt?</vt:lpstr>
      <vt:lpstr>Exkurs: Resilienzforschung</vt:lpstr>
      <vt:lpstr>Persönlichkeitsbildung (1)</vt:lpstr>
      <vt:lpstr>Persönlichkeitsbildung (2)</vt:lpstr>
      <vt:lpstr>Persönlichkeitsbildung (3)</vt:lpstr>
      <vt:lpstr>Fachspezifische Überlegungen</vt:lpstr>
      <vt:lpstr>2. Durchführung</vt:lpstr>
      <vt:lpstr>Wer?</vt:lpstr>
      <vt:lpstr>Wann und wie?</vt:lpstr>
      <vt:lpstr>Lektorat</vt:lpstr>
      <vt:lpstr>Textformatierung und Cover</vt:lpstr>
      <vt:lpstr>3. Aus- und Verwertung</vt:lpstr>
      <vt:lpstr>Druck und Vertrieb</vt:lpstr>
      <vt:lpstr>Folie 18</vt:lpstr>
      <vt:lpstr>Marketing</vt:lpstr>
      <vt:lpstr>Folie 20</vt:lpstr>
      <vt:lpstr>Ein paar unserer Leser</vt:lpstr>
      <vt:lpstr>Notengebung</vt:lpstr>
      <vt:lpstr>Nachfolgeprojekt</vt:lpstr>
      <vt:lpstr>Zusammenfassung</vt:lpstr>
      <vt:lpstr>Vielen Dank für Ihre Aufmerksamkeit!</vt:lpstr>
    </vt:vector>
  </TitlesOfParts>
  <Company>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Atert-Lycée a sein Emfeld –</dc:title>
  <dc:creator>Manuel Bissen</dc:creator>
  <cp:lastModifiedBy>Manuel Bissen</cp:lastModifiedBy>
  <cp:revision>238</cp:revision>
  <cp:lastPrinted>2013-03-05T12:38:47Z</cp:lastPrinted>
  <dcterms:created xsi:type="dcterms:W3CDTF">2013-04-10T15:25:09Z</dcterms:created>
  <dcterms:modified xsi:type="dcterms:W3CDTF">2013-04-10T15:25:52Z</dcterms:modified>
</cp:coreProperties>
</file>